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67" r:id="rId5"/>
    <p:sldId id="257" r:id="rId6"/>
    <p:sldId id="258" r:id="rId7"/>
    <p:sldId id="261" r:id="rId8"/>
    <p:sldId id="262" r:id="rId9"/>
    <p:sldId id="269" r:id="rId10"/>
    <p:sldId id="265" r:id="rId11"/>
    <p:sldId id="268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80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402A-0E72-F3E6-9EE7-4D0ED262B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C7501-3606-AAF2-085A-96082650E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9B0EC-045E-BD99-787B-7ED3B53D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4B420-5424-099F-4A8A-E7254162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B50DA-F8FC-F718-9BEB-B8D5EDAE5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7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397F-B784-18D2-49DC-E3C97DFE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7BB1E-FA74-E5DF-233F-DF2104FC4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F2C2C-B349-78F9-B7E3-C2372546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3AC9-1069-9DE3-337C-A00829EF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9286A-3655-EFB1-E7C8-9B9AF815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1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13273-EEF1-B0C8-06A8-D482C0247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BB534-9800-8E37-553D-AD0949DB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D554-CBC8-655E-1151-835B5C6F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81A4B-66CD-3A32-3D17-8046C2D2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79DF7-F343-7762-DA08-8C85B8ED1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0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88B4-7D0C-9AFF-88FF-ADD20A4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3E7E3-5781-6A2F-6A7F-B2860CA30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7D84F-FBA7-EE2C-14AF-CDDCDB12C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7734-E756-5222-02D3-956D4268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FCFA8-8834-6404-4E51-D157672F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25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ECFBA-B302-86CB-A9F1-4208230B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D4112-34C8-0F48-A4E2-4DE3C5C6D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A250A-EA60-F99D-9C9B-791D8358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8778A-E825-01E2-BF85-213790FF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082C-A1F8-24E9-7290-D527BD1D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1BBB-A193-852D-477A-E81F9275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FB984-02B8-46B7-0547-2A717D9AF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29182-49B9-BE0D-F183-617005EF4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727B0-3E7C-E3D6-8F71-7416B4684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93F20-6610-9424-9710-9ACC3CD6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B70FB-1910-D653-E67B-DEBFE6EA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38AD-EFD7-E052-17FD-31E105BF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15EB2-D847-BDDF-49E8-06A349925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E0A09-A63D-D120-4D3D-B6CD2994E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66FAF-73F5-19C1-3B4C-55C74096B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BC7900-64E6-7CF7-BE3D-2600F2744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257BB-7019-3E03-DD0A-6D771EE1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DDFD4-839C-743F-D8CB-B066255A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0353C-7A50-DF1E-B3D0-AC916303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A4EC-87DB-0BF7-30F2-3993A3E9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76A7C-9500-D96D-62AF-E752CD75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5A3FD-B8AA-EE0E-245A-8A3039A6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595EA-9E17-3D85-F305-1672DA51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5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3D34F5-2130-3FEC-ADB0-4B593149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B6DAA-0387-6FAA-BC5C-E3282261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61D82-A70E-E86D-009C-F2D0A269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8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B49F-4E0E-E048-5500-CFC7A5C6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9D8D-6B84-17D1-CFB9-C8BF2DF9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690DA-E71C-5BF1-F215-EECBEA034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C8465-5F90-5E4E-9771-F2DC331B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295E3-3796-01F5-5061-4813384C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46AA1-BE7E-4615-B602-8554E515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0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6D42-27FA-9AF9-6F82-FA654A696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C4961-A6F2-1A9C-7196-935B895C2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B3B20-8D2D-CE6A-13D7-803AE09F1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61613-DA7F-B0DF-283C-E74879BCB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64409-3146-463E-4C24-59C290CF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D0C5A-D94F-3240-1850-015D373E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2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A76866-D805-8166-D94A-69652797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CCBB9-9D54-E26A-6DEF-8CB10E75D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11997-50BE-4579-7D19-DD85564AA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2C369-D0D0-4DAA-9159-307D51CFFD61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FD3A4-0A26-179F-052A-795EC5621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71F22-8E56-452C-6D21-4080E1B02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140EA-C9A5-485D-A018-C70BC607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251E-C096-E1E7-752E-A5ADD7748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686" y="1304159"/>
            <a:ext cx="7644627" cy="2751086"/>
          </a:xfrm>
        </p:spPr>
        <p:txBody>
          <a:bodyPr>
            <a:normAutofit/>
          </a:bodyPr>
          <a:lstStyle/>
          <a:p>
            <a:r>
              <a:rPr lang="en-US" sz="5600" b="0" i="0" u="none" strike="noStrike" dirty="0">
                <a:effectLst/>
                <a:latin typeface="Calibri" panose="020F0502020204030204" pitchFamily="34" charset="0"/>
              </a:rPr>
              <a:t>Statistical foundations of generalized dissimilarity models (GDMs)</a:t>
            </a:r>
            <a:r>
              <a:rPr lang="en-US" sz="56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91BD9-E5F0-F8D1-AAD7-815A181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3686" y="4490220"/>
            <a:ext cx="7644627" cy="1329443"/>
          </a:xfrm>
        </p:spPr>
        <p:txBody>
          <a:bodyPr>
            <a:normAutofit/>
          </a:bodyPr>
          <a:lstStyle/>
          <a:p>
            <a:pPr algn="r"/>
            <a:endParaRPr lang="en-US" sz="1500" dirty="0"/>
          </a:p>
          <a:p>
            <a:r>
              <a:rPr lang="en-US" sz="1500" b="1" dirty="0"/>
              <a:t>GDM Workshop</a:t>
            </a:r>
          </a:p>
          <a:p>
            <a:r>
              <a:rPr lang="en-US" sz="1500" b="1" dirty="0"/>
              <a:t>Day 1</a:t>
            </a:r>
          </a:p>
          <a:p>
            <a:r>
              <a:rPr lang="en-US" sz="1500" b="1" dirty="0"/>
              <a:t>Instructor: Jacob Nesslage</a:t>
            </a:r>
          </a:p>
          <a:p>
            <a:pPr algn="r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65110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D2CF-0ACE-323F-C0E6-D26D4E90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of predictor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FB9F1-2CA0-BDD8-02DD-EE9D8F39D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3105" y="987425"/>
            <a:ext cx="4192366" cy="48736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A8122-A7A1-78BF-395A-BF49B2A0B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As different predictors are measured on different scales in GDMs (e.g., temperature in degrees, precipitation in mm), they are transformed using I-splines as part of model fitting.</a:t>
            </a:r>
          </a:p>
          <a:p>
            <a:r>
              <a:rPr lang="en-US" dirty="0"/>
              <a:t>The transformation allows us to account for nonlinearities and variations along environmental gradients.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63FC13-35BD-DCE0-A078-529D3C013A29}"/>
              </a:ext>
            </a:extLst>
          </p:cNvPr>
          <p:cNvSpPr txBox="1"/>
          <p:nvPr/>
        </p:nvSpPr>
        <p:spPr>
          <a:xfrm>
            <a:off x="6436210" y="6419265"/>
            <a:ext cx="455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Mokany</a:t>
            </a:r>
            <a:r>
              <a:rPr lang="en-US" sz="1400" i="1" dirty="0"/>
              <a:t> et al 2022 – Global Ecology and Biogeography </a:t>
            </a:r>
          </a:p>
        </p:txBody>
      </p:sp>
    </p:spTree>
    <p:extLst>
      <p:ext uri="{BB962C8B-B14F-4D97-AF65-F5344CB8AC3E}">
        <p14:creationId xmlns:p14="http://schemas.microsoft.com/office/powerpoint/2010/main" val="56524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B1E9-0DD6-1E61-C983-76EA7DF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spatial data with I-splines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BF699-922E-1F64-ACBA-EF49C7F62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6128" y="335672"/>
            <a:ext cx="6172224" cy="637796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3B819-D5DD-615E-26F9-76BF8B2BD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These transformations can also be applied to our raster data quite easily, allowing for spatial modeling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D26EE-6A03-F6D2-8870-BB05ABE30E18}"/>
              </a:ext>
            </a:extLst>
          </p:cNvPr>
          <p:cNvSpPr txBox="1"/>
          <p:nvPr/>
        </p:nvSpPr>
        <p:spPr>
          <a:xfrm>
            <a:off x="5963056" y="6405862"/>
            <a:ext cx="5494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Mokany</a:t>
            </a:r>
            <a:r>
              <a:rPr lang="en-US" sz="1400" i="1" dirty="0"/>
              <a:t> et al 2022 – Global Ecology and Biogeography  (Supplemental S2)</a:t>
            </a:r>
          </a:p>
        </p:txBody>
      </p:sp>
    </p:spTree>
    <p:extLst>
      <p:ext uri="{BB962C8B-B14F-4D97-AF65-F5344CB8AC3E}">
        <p14:creationId xmlns:p14="http://schemas.microsoft.com/office/powerpoint/2010/main" val="118951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C35E-F2FF-FD3C-7A12-B3A41E3A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the pieces of GDM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88D0F-92D2-586A-EC67-6CFA58F4B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27690"/>
            <a:ext cx="6172200" cy="399309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A706-5D7F-FBD9-D48B-45EFB433D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By assuming that increasing ecological distance, inferred through transformed raster data, must result in increasing dissimilarity monotonically, we can: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Preserve nonlinearity in the response of community dissimilarity to environmental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Account for the saturating effect of increasing ecological distance on dissimilarity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Extend models to spatial data easily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EF70E-18B5-F4C1-51C5-7BE8DEFDC558}"/>
              </a:ext>
            </a:extLst>
          </p:cNvPr>
          <p:cNvSpPr txBox="1"/>
          <p:nvPr/>
        </p:nvSpPr>
        <p:spPr>
          <a:xfrm>
            <a:off x="6579278" y="5999753"/>
            <a:ext cx="455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Mokany</a:t>
            </a:r>
            <a:r>
              <a:rPr lang="en-US" sz="1400" i="1" dirty="0"/>
              <a:t> et al 2022 – Global Ecology and Biogeography </a:t>
            </a:r>
          </a:p>
        </p:txBody>
      </p:sp>
    </p:spTree>
    <p:extLst>
      <p:ext uri="{BB962C8B-B14F-4D97-AF65-F5344CB8AC3E}">
        <p14:creationId xmlns:p14="http://schemas.microsoft.com/office/powerpoint/2010/main" val="52053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FCA1-D47F-32A6-2E71-C47E72608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E4C7-E7E4-8A15-FC17-2C7CC4C44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This week-long, intensive workshop is designed to build </a:t>
            </a:r>
            <a:r>
              <a:rPr lang="en-US" b="1" dirty="0"/>
              <a:t>proficiency in and understanding of generalized dissimilarity modeling </a:t>
            </a:r>
            <a:r>
              <a:rPr lang="en-US" dirty="0"/>
              <a:t>and its derivations – both in theory and practice through R programming.</a:t>
            </a:r>
          </a:p>
          <a:p>
            <a:pPr marL="0" indent="0">
              <a:buNone/>
            </a:pPr>
            <a:r>
              <a:rPr lang="en-US" b="1" dirty="0"/>
              <a:t>Course Learning Objectives (CLO’s): </a:t>
            </a:r>
          </a:p>
          <a:p>
            <a:r>
              <a:rPr lang="en-US" sz="2400" dirty="0"/>
              <a:t>Develop an understanding of the statistical framework underpinning GDMs (i.e., distance matrices, matrix regression, I-splines, link functions, assumptions, and limitations). </a:t>
            </a:r>
          </a:p>
          <a:p>
            <a:r>
              <a:rPr lang="en-US" sz="2400" dirty="0"/>
              <a:t>Apply GDMs to community composition datasets to analyze and describe spatial patterns of compositional turnover using remote sensing and other raster-based datasets using R. </a:t>
            </a:r>
          </a:p>
          <a:p>
            <a:r>
              <a:rPr lang="en-US" sz="2400" dirty="0"/>
              <a:t>Explore extensions of GDMs for various purposes, such as Sparse Generalized Dissimilarity Modeling for high dimensional datasets (i.e., hyperspectral) and Multi-Site Generalized Dissimilarity Modeling for zeta diversity in 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C81C-50D6-95F8-D0E4-4F1A57E8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7D9E7-AAF0-625A-C699-518C7894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Generally, the schedule each day will consist of:</a:t>
            </a:r>
          </a:p>
          <a:p>
            <a:r>
              <a:rPr lang="en-US" dirty="0"/>
              <a:t>Slides covering central concepts for the topic of each day</a:t>
            </a:r>
          </a:p>
          <a:p>
            <a:r>
              <a:rPr lang="en-US" dirty="0"/>
              <a:t>Paper discussions to reinforce the central concepts</a:t>
            </a:r>
          </a:p>
          <a:p>
            <a:r>
              <a:rPr lang="en-US" dirty="0"/>
              <a:t>Demos of GDM-related packages and concepts in R</a:t>
            </a:r>
          </a:p>
          <a:p>
            <a:r>
              <a:rPr lang="en-US" dirty="0"/>
              <a:t>Substantial time for application to your own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1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6873-F14C-7FB9-F695-62D22FD7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want to apply GDMs to our data?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B8A4-C2CA-DAB5-12EF-EA46E070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compositional dissimilarity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the nonlinear influence of certain environmental predictors on dissimilarity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“species sorting” related hypotheses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similarity of a focal community of interest in relation to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refugia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 of habitat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Partitioning geographic vs environmental effects on dissimilarity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C9599396-D33B-D2EC-0EA7-FF2AE49B56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223" y="200043"/>
            <a:ext cx="5573950" cy="557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7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3878-961B-219B-DBE9-6EFBE76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generalized dissimilarity models?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3DA552-8411-EE96-0E63-5A444F3AB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6645" y="190736"/>
            <a:ext cx="1786755" cy="323826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6097C-E5E2-FFA0-D2D3-2C8AF3D36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b="1" dirty="0"/>
          </a:p>
          <a:p>
            <a:r>
              <a:rPr lang="en-US" b="1" dirty="0"/>
              <a:t>Generalized dissimilarity modelling </a:t>
            </a:r>
            <a:r>
              <a:rPr lang="en-US" dirty="0"/>
              <a:t>(GDM) is a statistical technique for </a:t>
            </a:r>
            <a:r>
              <a:rPr lang="en-US" b="1" dirty="0"/>
              <a:t>analyzing and predicting spatial patterns of turnover </a:t>
            </a:r>
            <a:r>
              <a:rPr lang="en-US" dirty="0"/>
              <a:t>in community composition (</a:t>
            </a:r>
            <a:r>
              <a:rPr lang="en-US" b="1" dirty="0"/>
              <a:t>beta diversity</a:t>
            </a:r>
            <a:r>
              <a:rPr lang="en-US" dirty="0"/>
              <a:t>) from raster datasets.</a:t>
            </a:r>
          </a:p>
          <a:p>
            <a:r>
              <a:rPr lang="en-US" dirty="0"/>
              <a:t>The approach is designed specifically to accommodate two types of </a:t>
            </a:r>
            <a:r>
              <a:rPr lang="en-US" b="1" dirty="0"/>
              <a:t>nonlinearity</a:t>
            </a:r>
            <a:r>
              <a:rPr lang="en-US" dirty="0"/>
              <a:t> commonly encountered in large-scaled ecological data sets: </a:t>
            </a:r>
          </a:p>
          <a:p>
            <a:pPr marL="227013" lvl="1"/>
            <a:r>
              <a:rPr lang="en-US" dirty="0"/>
              <a:t>(1) the curvilinear relationship between increasing ecological distance and observed compositional dissimilarity between sites </a:t>
            </a:r>
          </a:p>
          <a:p>
            <a:pPr marL="227013" lvl="1"/>
            <a:r>
              <a:rPr lang="en-US" dirty="0"/>
              <a:t>(2) the variation in the rate of compositional turnover at different positions along environmental gradients.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4E652-D1C6-B377-C8B1-A679F3C3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292" y="3025539"/>
            <a:ext cx="5034106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AF2218-8860-94A5-624F-DA59EEA86A54}"/>
              </a:ext>
            </a:extLst>
          </p:cNvPr>
          <p:cNvSpPr txBox="1"/>
          <p:nvPr/>
        </p:nvSpPr>
        <p:spPr>
          <a:xfrm>
            <a:off x="6366645" y="602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Fitted GDM to FITS dataset at Grayson Riverbend Preserve using Planet </a:t>
            </a:r>
            <a:r>
              <a:rPr lang="en-US" sz="1200" i="1" dirty="0" err="1"/>
              <a:t>SuperDove</a:t>
            </a:r>
            <a:r>
              <a:rPr lang="en-US" sz="1200" i="1" dirty="0"/>
              <a:t> NDVI, MNF rotations, and airborne LiDAR as predictors. </a:t>
            </a:r>
          </a:p>
          <a:p>
            <a:pPr algn="ctr"/>
            <a:r>
              <a:rPr lang="en-US" sz="1200" i="1" dirty="0"/>
              <a:t>(Nesslage et al. (unpublished))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EF230-D241-F39E-FD34-0F82DF47E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16" t="37949" r="12644" b="25043"/>
          <a:stretch/>
        </p:blipFill>
        <p:spPr>
          <a:xfrm>
            <a:off x="8498753" y="1257300"/>
            <a:ext cx="3180338" cy="15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C35E-F2FF-FD3C-7A12-B3A41E3A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GDM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88D0F-92D2-586A-EC67-6CFA58F4B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27690"/>
            <a:ext cx="6172200" cy="39930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09EA706-5D7F-FBD9-D48B-45EFB433DEB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GDM formulates the relationship between biological dissimilarity and environmental and/or spatial distance using a </a:t>
                </a:r>
                <a:r>
                  <a:rPr lang="en-US" b="1" dirty="0"/>
                  <a:t>Generalized Linear Model </a:t>
                </a:r>
                <a:r>
                  <a:rPr lang="en-US" dirty="0"/>
                  <a:t>with a </a:t>
                </a:r>
                <a:r>
                  <a:rPr lang="en-US" b="1" dirty="0"/>
                  <a:t>link function </a:t>
                </a:r>
                <a:r>
                  <a:rPr lang="en-US" dirty="0"/>
                  <a:t>described below: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Most GDMs use a negative exponential link function, which assumes that dissimilarity between site-pairs increase </a:t>
                </a:r>
                <a:r>
                  <a:rPr lang="en-US" b="1" dirty="0"/>
                  <a:t>monotonically</a:t>
                </a:r>
                <a:r>
                  <a:rPr lang="en-US" dirty="0"/>
                  <a:t> from 0 to 1, and in a saturating manner with </a:t>
                </a:r>
                <a:r>
                  <a:rPr lang="en-US" b="1" dirty="0"/>
                  <a:t>predicted ecological distance η</a:t>
                </a:r>
              </a:p>
              <a:p>
                <a:r>
                  <a:rPr lang="en-US" sz="1600" dirty="0"/>
                  <a:t>This is how we can account for the curvilinear relationship between increasing ecological distance and observed compositional dissimilarity between sites 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09EA706-5D7F-FBD9-D48B-45EFB433DE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93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1068F29-2ED0-3DB7-A9BF-4E510002514D}"/>
              </a:ext>
            </a:extLst>
          </p:cNvPr>
          <p:cNvSpPr txBox="1"/>
          <p:nvPr/>
        </p:nvSpPr>
        <p:spPr>
          <a:xfrm>
            <a:off x="6715125" y="5868988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Note the addition of a constant b to the exponential function, which represents dissimilarities at an ecological distance 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5AA96-2E31-7ACF-6168-53FFBF6F9EEB}"/>
              </a:ext>
            </a:extLst>
          </p:cNvPr>
          <p:cNvSpPr txBox="1"/>
          <p:nvPr/>
        </p:nvSpPr>
        <p:spPr>
          <a:xfrm>
            <a:off x="6209627" y="6515319"/>
            <a:ext cx="455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Mokany</a:t>
            </a:r>
            <a:r>
              <a:rPr lang="en-US" sz="1400" i="1" dirty="0"/>
              <a:t> et al 2022 – Global Ecology and Biogeography </a:t>
            </a:r>
          </a:p>
        </p:txBody>
      </p:sp>
    </p:spTree>
    <p:extLst>
      <p:ext uri="{BB962C8B-B14F-4D97-AF65-F5344CB8AC3E}">
        <p14:creationId xmlns:p14="http://schemas.microsoft.com/office/powerpoint/2010/main" val="113106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C610-EE76-A8DD-C372-3DE2AACC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Ecological distance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F9DE86-93B8-D587-0454-C95FBFB1A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28783"/>
            <a:ext cx="6172200" cy="39909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C7DF7-F2E6-4AC9-0E4D-4AB4C2E73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513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predicted ecological distance η</a:t>
            </a:r>
            <a:r>
              <a:rPr lang="en-US" dirty="0"/>
              <a:t> is derived as the sum across all predictor variables of the absolute differences in the model transformed predictor values </a:t>
            </a:r>
            <a:r>
              <a:rPr lang="en-US" dirty="0" err="1"/>
              <a:t>f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) between sites </a:t>
            </a:r>
            <a:r>
              <a:rPr lang="en-US" dirty="0" err="1"/>
              <a:t>i</a:t>
            </a:r>
            <a:r>
              <a:rPr lang="en-US" dirty="0"/>
              <a:t> and j in a pair: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transform each predictor variable, GDM uses a linear combination </a:t>
            </a:r>
            <a:r>
              <a:rPr lang="en-US" b="1" dirty="0"/>
              <a:t>of I-spline basis functions </a:t>
            </a:r>
            <a:r>
              <a:rPr lang="en-US" dirty="0"/>
              <a:t>fit using </a:t>
            </a:r>
            <a:r>
              <a:rPr lang="en-US" b="1" dirty="0"/>
              <a:t>non-negative least squares regression</a:t>
            </a:r>
            <a:r>
              <a:rPr lang="en-US" dirty="0"/>
              <a:t>. </a:t>
            </a:r>
          </a:p>
          <a:p>
            <a:r>
              <a:rPr lang="en-US" dirty="0"/>
              <a:t>Hence, the overall spline function </a:t>
            </a:r>
            <a:r>
              <a:rPr lang="en-US" dirty="0" err="1"/>
              <a:t>f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) for each predictor variable is </a:t>
            </a:r>
            <a:r>
              <a:rPr lang="en-US" b="1" dirty="0"/>
              <a:t>relatively flexible in shape but constrained to increase monotonically</a:t>
            </a:r>
            <a:r>
              <a:rPr lang="en-US" dirty="0"/>
              <a:t>. This constraint underlies a key assumption of GDM: </a:t>
            </a:r>
            <a:r>
              <a:rPr lang="en-US" b="1" dirty="0"/>
              <a:t>that dissimilarity can only increase as two sites become more different in terms of the values of their predictor variables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98AEA-00B0-ADED-9CE0-23C482712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6" t="60370" r="73854" b="24815"/>
          <a:stretch/>
        </p:blipFill>
        <p:spPr>
          <a:xfrm>
            <a:off x="1739106" y="3111500"/>
            <a:ext cx="2133600" cy="50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6220F9-D15D-CF92-9C4E-077159637903}"/>
              </a:ext>
            </a:extLst>
          </p:cNvPr>
          <p:cNvSpPr txBox="1"/>
          <p:nvPr/>
        </p:nvSpPr>
        <p:spPr>
          <a:xfrm>
            <a:off x="6436210" y="6419265"/>
            <a:ext cx="455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Mokany</a:t>
            </a:r>
            <a:r>
              <a:rPr lang="en-US" sz="1400" i="1" dirty="0"/>
              <a:t> et al 2022 – Global Ecology and Biogeography </a:t>
            </a:r>
          </a:p>
        </p:txBody>
      </p:sp>
    </p:spTree>
    <p:extLst>
      <p:ext uri="{BB962C8B-B14F-4D97-AF65-F5344CB8AC3E}">
        <p14:creationId xmlns:p14="http://schemas.microsoft.com/office/powerpoint/2010/main" val="158139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1D7C-2801-BC5E-AFFC-5E98BBE2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are splines?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56320F7-FE59-75FC-FD8A-F53A9311B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89" t="33402" r="75746" b="12493"/>
          <a:stretch/>
        </p:blipFill>
        <p:spPr>
          <a:xfrm>
            <a:off x="6379367" y="373966"/>
            <a:ext cx="3800475" cy="61100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05F2C-A739-B3CE-D97D-7CBE12A7A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spline</a:t>
            </a:r>
            <a:r>
              <a:rPr lang="en-US" dirty="0"/>
              <a:t> is a series of piecewise polynomial functions, subdivided by </a:t>
            </a:r>
            <a:r>
              <a:rPr lang="en-US" b="1" dirty="0"/>
              <a:t>knots</a:t>
            </a:r>
            <a:r>
              <a:rPr lang="en-US" dirty="0"/>
              <a:t>, which allows one to overcome the limitations that a single polynomial function has in terms of flexibility of fit.</a:t>
            </a:r>
          </a:p>
          <a:p>
            <a:r>
              <a:rPr lang="en-US" dirty="0"/>
              <a:t>A </a:t>
            </a:r>
            <a:r>
              <a:rPr lang="en-US" b="1" dirty="0"/>
              <a:t>monotonic spline function </a:t>
            </a:r>
            <a:r>
              <a:rPr lang="en-US" dirty="0"/>
              <a:t>can be constructed from </a:t>
            </a:r>
            <a:r>
              <a:rPr lang="en-US" b="1" dirty="0"/>
              <a:t>I-splines, </a:t>
            </a:r>
            <a:r>
              <a:rPr lang="en-US" dirty="0"/>
              <a:t>the integral of </a:t>
            </a:r>
            <a:r>
              <a:rPr lang="en-US" b="1" dirty="0"/>
              <a:t>M-splines </a:t>
            </a:r>
            <a:r>
              <a:rPr lang="en-US" dirty="0"/>
              <a:t>fitted to a range of values, by taking the sum of a non-negative linear combination of I-splines and coefficients. This is expressed in GDMs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E75D2-75C9-0631-EC9A-92370A2AB9D2}"/>
              </a:ext>
            </a:extLst>
          </p:cNvPr>
          <p:cNvSpPr txBox="1"/>
          <p:nvPr/>
        </p:nvSpPr>
        <p:spPr>
          <a:xfrm>
            <a:off x="10248900" y="3429000"/>
            <a:ext cx="17176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Environmental variable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09C3DE4-5F68-A25F-BF3B-321213F36C2D}"/>
              </a:ext>
            </a:extLst>
          </p:cNvPr>
          <p:cNvSpPr/>
          <p:nvPr/>
        </p:nvSpPr>
        <p:spPr>
          <a:xfrm rot="10800000">
            <a:off x="10785077" y="2422470"/>
            <a:ext cx="645318" cy="76200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B62EA-B689-78E0-6AA6-914BC367484E}"/>
              </a:ext>
            </a:extLst>
          </p:cNvPr>
          <p:cNvSpPr txBox="1"/>
          <p:nvPr/>
        </p:nvSpPr>
        <p:spPr>
          <a:xfrm>
            <a:off x="10248899" y="1268631"/>
            <a:ext cx="171767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Transformed environmental variable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7D2B53-B37A-E24A-5F6E-5EE8C3EA3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2" t="38945" r="62917" b="46666"/>
          <a:stretch/>
        </p:blipFill>
        <p:spPr>
          <a:xfrm>
            <a:off x="1643855" y="4809492"/>
            <a:ext cx="2163129" cy="613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AA6AC2-9E7C-1845-6368-C2B93672A1F9}"/>
              </a:ext>
            </a:extLst>
          </p:cNvPr>
          <p:cNvSpPr txBox="1"/>
          <p:nvPr/>
        </p:nvSpPr>
        <p:spPr>
          <a:xfrm>
            <a:off x="7107237" y="6504609"/>
            <a:ext cx="400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Ramsey 1988 – Statistical Science</a:t>
            </a:r>
          </a:p>
        </p:txBody>
      </p:sp>
    </p:spTree>
    <p:extLst>
      <p:ext uri="{BB962C8B-B14F-4D97-AF65-F5344CB8AC3E}">
        <p14:creationId xmlns:p14="http://schemas.microsoft.com/office/powerpoint/2010/main" val="279027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0D1F-3905-F414-E066-F1600259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GDM I-spline example 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2C751FFC-AC9B-3AEC-D44B-202ED12F7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645924" y="1594091"/>
            <a:ext cx="6534856" cy="4898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61A04-AF68-6381-7027-FF4D13B98A08}"/>
              </a:ext>
            </a:extLst>
          </p:cNvPr>
          <p:cNvSpPr txBox="1"/>
          <p:nvPr/>
        </p:nvSpPr>
        <p:spPr>
          <a:xfrm>
            <a:off x="10030838" y="5780782"/>
            <a:ext cx="23524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Note: </a:t>
            </a:r>
            <a:r>
              <a:rPr lang="en-US" sz="1600" dirty="0"/>
              <a:t>Standard knot configuration for </a:t>
            </a:r>
            <a:r>
              <a:rPr lang="en-US" sz="1600" dirty="0" err="1"/>
              <a:t>gdm</a:t>
            </a:r>
            <a:r>
              <a:rPr lang="en-US" sz="1600" dirty="0"/>
              <a:t> package is 3 – min, median, and max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70728-E3D0-62CF-D2C1-FFD1F4493489}"/>
              </a:ext>
            </a:extLst>
          </p:cNvPr>
          <p:cNvSpPr txBox="1"/>
          <p:nvPr/>
        </p:nvSpPr>
        <p:spPr>
          <a:xfrm>
            <a:off x="3764605" y="6492875"/>
            <a:ext cx="5494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Mokany</a:t>
            </a:r>
            <a:r>
              <a:rPr lang="en-US" sz="1400" i="1" dirty="0"/>
              <a:t> et al 2022 – Global Ecology and Biogeography  (Supplemental S2)</a:t>
            </a:r>
          </a:p>
        </p:txBody>
      </p:sp>
    </p:spTree>
    <p:extLst>
      <p:ext uri="{BB962C8B-B14F-4D97-AF65-F5344CB8AC3E}">
        <p14:creationId xmlns:p14="http://schemas.microsoft.com/office/powerpoint/2010/main" val="59239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896</Words>
  <Application>Microsoft Office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Statistical foundations of generalized dissimilarity models (GDMs) </vt:lpstr>
      <vt:lpstr>Introduction</vt:lpstr>
      <vt:lpstr>Workshop Logistics</vt:lpstr>
      <vt:lpstr>Why would we want to apply GDMs to our data?</vt:lpstr>
      <vt:lpstr>What are generalized dissimilarity models?</vt:lpstr>
      <vt:lpstr>GDM Method</vt:lpstr>
      <vt:lpstr>Ecological distance</vt:lpstr>
      <vt:lpstr>Wait, what are splines?</vt:lpstr>
      <vt:lpstr>GDM I-spline example </vt:lpstr>
      <vt:lpstr>Transformation of predictor variables</vt:lpstr>
      <vt:lpstr>Transforming spatial data with I-splines</vt:lpstr>
      <vt:lpstr>Bringing the pieces of GDM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foundations of generalized dissimilarity models (GDMs) </dc:title>
  <dc:creator>Jacob Nesslage</dc:creator>
  <cp:lastModifiedBy>Jacob Nesslage</cp:lastModifiedBy>
  <cp:revision>5</cp:revision>
  <dcterms:created xsi:type="dcterms:W3CDTF">2023-08-04T20:04:41Z</dcterms:created>
  <dcterms:modified xsi:type="dcterms:W3CDTF">2023-08-07T00:57:59Z</dcterms:modified>
</cp:coreProperties>
</file>